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8" r:id="rId6"/>
    <p:sldId id="257" r:id="rId7"/>
    <p:sldId id="271" r:id="rId8"/>
    <p:sldId id="276" r:id="rId9"/>
    <p:sldId id="277" r:id="rId10"/>
    <p:sldId id="261" r:id="rId11"/>
    <p:sldId id="278" r:id="rId12"/>
    <p:sldId id="279" r:id="rId13"/>
    <p:sldId id="281" r:id="rId14"/>
    <p:sldId id="280" r:id="rId15"/>
    <p:sldId id="282" r:id="rId16"/>
    <p:sldId id="283" r:id="rId17"/>
    <p:sldId id="284" r:id="rId18"/>
    <p:sldId id="285" r:id="rId19"/>
    <p:sldId id="286" r:id="rId20"/>
    <p:sldId id="287"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12/8/2022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12/8/2022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12/8/2022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39689" y="1613711"/>
            <a:ext cx="7096933" cy="939291"/>
          </a:xfrm>
        </p:spPr>
        <p:txBody>
          <a:bodyPr/>
          <a:lstStyle/>
          <a:p>
            <a:r>
              <a:rPr lang="en-US" dirty="0" err="1"/>
              <a:t>OneStopScholar</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39689" y="3390085"/>
            <a:ext cx="10452288" cy="1109574"/>
          </a:xfrm>
        </p:spPr>
        <p:txBody>
          <a:bodyPr/>
          <a:lstStyle/>
          <a:p>
            <a:r>
              <a:rPr lang="en-US" dirty="0"/>
              <a:t>INFO6150 Web Design and User </a:t>
            </a:r>
          </a:p>
          <a:p>
            <a:r>
              <a:rPr lang="en-US" dirty="0"/>
              <a:t>Experience Engineering Fall 2022</a:t>
            </a:r>
          </a:p>
        </p:txBody>
      </p:sp>
      <p:sp>
        <p:nvSpPr>
          <p:cNvPr id="4" name="Subtitle 2">
            <a:extLst>
              <a:ext uri="{FF2B5EF4-FFF2-40B4-BE49-F238E27FC236}">
                <a16:creationId xmlns:a16="http://schemas.microsoft.com/office/drawing/2014/main" id="{078E5F8E-0F89-AE67-A85B-5818A0A26CC3}"/>
              </a:ext>
            </a:extLst>
          </p:cNvPr>
          <p:cNvSpPr txBox="1">
            <a:spLocks/>
          </p:cNvSpPr>
          <p:nvPr/>
        </p:nvSpPr>
        <p:spPr>
          <a:xfrm>
            <a:off x="9049162" y="4918645"/>
            <a:ext cx="2320454" cy="19393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Riya Patil</a:t>
            </a:r>
          </a:p>
          <a:p>
            <a:r>
              <a:rPr lang="en-US" sz="1800" dirty="0" err="1"/>
              <a:t>Ritvik</a:t>
            </a:r>
            <a:r>
              <a:rPr lang="en-US" sz="1800" dirty="0"/>
              <a:t> Saxena</a:t>
            </a:r>
          </a:p>
          <a:p>
            <a:r>
              <a:rPr lang="en-US" sz="1800" dirty="0" err="1"/>
              <a:t>Souvik</a:t>
            </a:r>
            <a:r>
              <a:rPr lang="en-US" sz="1800" dirty="0"/>
              <a:t> </a:t>
            </a:r>
            <a:r>
              <a:rPr lang="en-US" sz="1800" dirty="0" err="1"/>
              <a:t>Dinda</a:t>
            </a:r>
            <a:endParaRPr lang="en-US" sz="1800" dirty="0"/>
          </a:p>
          <a:p>
            <a:r>
              <a:rPr lang="en-US" sz="1800" dirty="0"/>
              <a:t>Vinay </a:t>
            </a:r>
            <a:r>
              <a:rPr lang="en-US" sz="1800" dirty="0" err="1"/>
              <a:t>Gudooru</a:t>
            </a:r>
            <a:endParaRPr lang="en-US" sz="1800" dirty="0"/>
          </a:p>
        </p:txBody>
      </p:sp>
      <p:pic>
        <p:nvPicPr>
          <p:cNvPr id="6" name="Picture 5" descr="A picture containing logo&#10;&#10;Description automatically generated">
            <a:extLst>
              <a:ext uri="{FF2B5EF4-FFF2-40B4-BE49-F238E27FC236}">
                <a16:creationId xmlns:a16="http://schemas.microsoft.com/office/drawing/2014/main" id="{713763CC-51B1-0300-4929-6255FD89051D}"/>
              </a:ext>
            </a:extLst>
          </p:cNvPr>
          <p:cNvPicPr>
            <a:picLocks noChangeAspect="1"/>
          </p:cNvPicPr>
          <p:nvPr/>
        </p:nvPicPr>
        <p:blipFill>
          <a:blip r:embed="rId2"/>
          <a:stretch>
            <a:fillRect/>
          </a:stretch>
        </p:blipFill>
        <p:spPr>
          <a:xfrm>
            <a:off x="8178800" y="-50800"/>
            <a:ext cx="4013200" cy="382016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Sign In  </a:t>
            </a:r>
          </a:p>
          <a:p>
            <a:pPr algn="ctr"/>
            <a:r>
              <a:rPr lang="en-IN" sz="3600" b="1" dirty="0"/>
              <a:t>Dashboard</a:t>
            </a:r>
          </a:p>
        </p:txBody>
      </p:sp>
      <p:pic>
        <p:nvPicPr>
          <p:cNvPr id="3" name="Picture 2">
            <a:extLst>
              <a:ext uri="{FF2B5EF4-FFF2-40B4-BE49-F238E27FC236}">
                <a16:creationId xmlns:a16="http://schemas.microsoft.com/office/drawing/2014/main" id="{A941B2F1-2784-27F9-D5E7-D7D49490C1D0}"/>
              </a:ext>
            </a:extLst>
          </p:cNvPr>
          <p:cNvPicPr>
            <a:picLocks noChangeAspect="1"/>
          </p:cNvPicPr>
          <p:nvPr/>
        </p:nvPicPr>
        <p:blipFill>
          <a:blip r:embed="rId2"/>
          <a:stretch>
            <a:fillRect/>
          </a:stretch>
        </p:blipFill>
        <p:spPr>
          <a:xfrm>
            <a:off x="4067013" y="1571763"/>
            <a:ext cx="7101729" cy="3381237"/>
          </a:xfrm>
          <a:prstGeom prst="rect">
            <a:avLst/>
          </a:prstGeom>
        </p:spPr>
      </p:pic>
    </p:spTree>
    <p:extLst>
      <p:ext uri="{BB962C8B-B14F-4D97-AF65-F5344CB8AC3E}">
        <p14:creationId xmlns:p14="http://schemas.microsoft.com/office/powerpoint/2010/main" val="2310473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err="1"/>
              <a:t>SignIn</a:t>
            </a:r>
            <a:r>
              <a:rPr lang="en-IN" sz="3600" b="1" dirty="0"/>
              <a:t> Dashboard</a:t>
            </a:r>
          </a:p>
          <a:p>
            <a:pPr algn="ctr"/>
            <a:r>
              <a:rPr lang="en-IN" sz="3600" b="1" dirty="0"/>
              <a:t>Via </a:t>
            </a:r>
            <a:r>
              <a:rPr lang="en-IN" sz="3600" b="1" dirty="0" err="1"/>
              <a:t>gitHub</a:t>
            </a:r>
            <a:endParaRPr lang="en-IN" sz="3600" b="1" dirty="0"/>
          </a:p>
        </p:txBody>
      </p:sp>
      <p:pic>
        <p:nvPicPr>
          <p:cNvPr id="3" name="Picture 2">
            <a:extLst>
              <a:ext uri="{FF2B5EF4-FFF2-40B4-BE49-F238E27FC236}">
                <a16:creationId xmlns:a16="http://schemas.microsoft.com/office/drawing/2014/main" id="{AA053205-2B24-C025-F2CD-4F614D274FE5}"/>
              </a:ext>
            </a:extLst>
          </p:cNvPr>
          <p:cNvPicPr>
            <a:picLocks noChangeAspect="1"/>
          </p:cNvPicPr>
          <p:nvPr/>
        </p:nvPicPr>
        <p:blipFill>
          <a:blip r:embed="rId2"/>
          <a:stretch>
            <a:fillRect/>
          </a:stretch>
        </p:blipFill>
        <p:spPr>
          <a:xfrm>
            <a:off x="5995673" y="514658"/>
            <a:ext cx="3422826" cy="5632739"/>
          </a:xfrm>
          <a:prstGeom prst="rect">
            <a:avLst/>
          </a:prstGeom>
        </p:spPr>
      </p:pic>
    </p:spTree>
    <p:extLst>
      <p:ext uri="{BB962C8B-B14F-4D97-AF65-F5344CB8AC3E}">
        <p14:creationId xmlns:p14="http://schemas.microsoft.com/office/powerpoint/2010/main" val="408803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3577009" y="1429161"/>
            <a:ext cx="8016276" cy="3823343"/>
          </a:xfrm>
          <a:prstGeom prst="rect">
            <a:avLst/>
          </a:prstGeom>
        </p:spPr>
      </p:pic>
    </p:spTree>
    <p:extLst>
      <p:ext uri="{BB962C8B-B14F-4D97-AF65-F5344CB8AC3E}">
        <p14:creationId xmlns:p14="http://schemas.microsoft.com/office/powerpoint/2010/main" val="380883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5242523" y="153616"/>
            <a:ext cx="6450547" cy="3076573"/>
          </a:xfrm>
          <a:prstGeom prst="rect">
            <a:avLst/>
          </a:prstGeom>
        </p:spPr>
      </p:pic>
      <p:pic>
        <p:nvPicPr>
          <p:cNvPr id="3" name="Picture 2">
            <a:extLst>
              <a:ext uri="{FF2B5EF4-FFF2-40B4-BE49-F238E27FC236}">
                <a16:creationId xmlns:a16="http://schemas.microsoft.com/office/drawing/2014/main" id="{D8C08B3B-57A3-5FF5-40FB-F0BDA0FA7407}"/>
              </a:ext>
            </a:extLst>
          </p:cNvPr>
          <p:cNvPicPr>
            <a:picLocks noChangeAspect="1"/>
          </p:cNvPicPr>
          <p:nvPr/>
        </p:nvPicPr>
        <p:blipFill>
          <a:blip r:embed="rId3"/>
          <a:stretch>
            <a:fillRect/>
          </a:stretch>
        </p:blipFill>
        <p:spPr>
          <a:xfrm>
            <a:off x="5242524" y="3654132"/>
            <a:ext cx="6450548" cy="3039365"/>
          </a:xfrm>
          <a:prstGeom prst="rect">
            <a:avLst/>
          </a:prstGeom>
        </p:spPr>
      </p:pic>
    </p:spTree>
    <p:extLst>
      <p:ext uri="{BB962C8B-B14F-4D97-AF65-F5344CB8AC3E}">
        <p14:creationId xmlns:p14="http://schemas.microsoft.com/office/powerpoint/2010/main" val="19316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Scholarship Application</a:t>
            </a:r>
          </a:p>
          <a:p>
            <a:pPr algn="ctr"/>
            <a:r>
              <a:rPr lang="en-IN" sz="3600" b="1" dirty="0"/>
              <a:t>form</a:t>
            </a:r>
          </a:p>
        </p:txBody>
      </p:sp>
      <p:pic>
        <p:nvPicPr>
          <p:cNvPr id="5" name="Picture 4">
            <a:extLst>
              <a:ext uri="{FF2B5EF4-FFF2-40B4-BE49-F238E27FC236}">
                <a16:creationId xmlns:a16="http://schemas.microsoft.com/office/drawing/2014/main" id="{47E56229-AAA0-D2A5-707E-830A00C26DA3}"/>
              </a:ext>
            </a:extLst>
          </p:cNvPr>
          <p:cNvPicPr>
            <a:picLocks noChangeAspect="1"/>
          </p:cNvPicPr>
          <p:nvPr/>
        </p:nvPicPr>
        <p:blipFill>
          <a:blip r:embed="rId2"/>
          <a:stretch>
            <a:fillRect/>
          </a:stretch>
        </p:blipFill>
        <p:spPr>
          <a:xfrm>
            <a:off x="4456487" y="1894250"/>
            <a:ext cx="6799342" cy="3069500"/>
          </a:xfrm>
          <a:prstGeom prst="rect">
            <a:avLst/>
          </a:prstGeom>
        </p:spPr>
      </p:pic>
    </p:spTree>
    <p:extLst>
      <p:ext uri="{BB962C8B-B14F-4D97-AF65-F5344CB8AC3E}">
        <p14:creationId xmlns:p14="http://schemas.microsoft.com/office/powerpoint/2010/main" val="266750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3" y="2238103"/>
            <a:ext cx="2957287" cy="1200329"/>
          </a:xfrm>
          <a:prstGeom prst="rect">
            <a:avLst/>
          </a:prstGeom>
          <a:noFill/>
        </p:spPr>
        <p:txBody>
          <a:bodyPr wrap="square" rtlCol="0">
            <a:spAutoFit/>
          </a:bodyPr>
          <a:lstStyle/>
          <a:p>
            <a:pPr algn="ctr"/>
            <a:r>
              <a:rPr lang="en-IN" sz="3600" b="1" dirty="0"/>
              <a:t>Country wise Scholarship</a:t>
            </a:r>
          </a:p>
        </p:txBody>
      </p:sp>
      <p:pic>
        <p:nvPicPr>
          <p:cNvPr id="3" name="Picture 2">
            <a:extLst>
              <a:ext uri="{FF2B5EF4-FFF2-40B4-BE49-F238E27FC236}">
                <a16:creationId xmlns:a16="http://schemas.microsoft.com/office/drawing/2014/main" id="{65BF4566-8D12-0101-D527-1C5F4C8D7C34}"/>
              </a:ext>
            </a:extLst>
          </p:cNvPr>
          <p:cNvPicPr>
            <a:picLocks noChangeAspect="1"/>
          </p:cNvPicPr>
          <p:nvPr/>
        </p:nvPicPr>
        <p:blipFill>
          <a:blip r:embed="rId2"/>
          <a:stretch>
            <a:fillRect/>
          </a:stretch>
        </p:blipFill>
        <p:spPr>
          <a:xfrm>
            <a:off x="3705320" y="1306154"/>
            <a:ext cx="7765356" cy="1522059"/>
          </a:xfrm>
          <a:prstGeom prst="rect">
            <a:avLst/>
          </a:prstGeom>
        </p:spPr>
      </p:pic>
      <p:pic>
        <p:nvPicPr>
          <p:cNvPr id="6" name="Picture 5">
            <a:extLst>
              <a:ext uri="{FF2B5EF4-FFF2-40B4-BE49-F238E27FC236}">
                <a16:creationId xmlns:a16="http://schemas.microsoft.com/office/drawing/2014/main" id="{E19728AA-FE1F-435C-0B7E-ED205CDA9B9F}"/>
              </a:ext>
            </a:extLst>
          </p:cNvPr>
          <p:cNvPicPr>
            <a:picLocks noChangeAspect="1"/>
          </p:cNvPicPr>
          <p:nvPr/>
        </p:nvPicPr>
        <p:blipFill>
          <a:blip r:embed="rId3"/>
          <a:stretch>
            <a:fillRect/>
          </a:stretch>
        </p:blipFill>
        <p:spPr>
          <a:xfrm>
            <a:off x="3646714" y="3348983"/>
            <a:ext cx="7823962" cy="2497887"/>
          </a:xfrm>
          <a:prstGeom prst="rect">
            <a:avLst/>
          </a:prstGeom>
        </p:spPr>
      </p:pic>
    </p:spTree>
    <p:extLst>
      <p:ext uri="{BB962C8B-B14F-4D97-AF65-F5344CB8AC3E}">
        <p14:creationId xmlns:p14="http://schemas.microsoft.com/office/powerpoint/2010/main" val="32758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3" y="2238103"/>
            <a:ext cx="2957287" cy="1200329"/>
          </a:xfrm>
          <a:prstGeom prst="rect">
            <a:avLst/>
          </a:prstGeom>
          <a:noFill/>
        </p:spPr>
        <p:txBody>
          <a:bodyPr wrap="square" rtlCol="0">
            <a:spAutoFit/>
          </a:bodyPr>
          <a:lstStyle/>
          <a:p>
            <a:pPr algn="ctr"/>
            <a:r>
              <a:rPr lang="en-IN" sz="3600" b="1" dirty="0"/>
              <a:t>Sponsor</a:t>
            </a:r>
          </a:p>
          <a:p>
            <a:pPr algn="ctr"/>
            <a:r>
              <a:rPr lang="en-IN" sz="3600" b="1" dirty="0"/>
              <a:t>Dashboard</a:t>
            </a:r>
          </a:p>
        </p:txBody>
      </p:sp>
      <p:pic>
        <p:nvPicPr>
          <p:cNvPr id="4" name="Picture 3">
            <a:extLst>
              <a:ext uri="{FF2B5EF4-FFF2-40B4-BE49-F238E27FC236}">
                <a16:creationId xmlns:a16="http://schemas.microsoft.com/office/drawing/2014/main" id="{EBEA511E-0720-EDD8-6AA8-CB181524220F}"/>
              </a:ext>
            </a:extLst>
          </p:cNvPr>
          <p:cNvPicPr>
            <a:picLocks noChangeAspect="1"/>
          </p:cNvPicPr>
          <p:nvPr/>
        </p:nvPicPr>
        <p:blipFill>
          <a:blip r:embed="rId2"/>
          <a:stretch>
            <a:fillRect/>
          </a:stretch>
        </p:blipFill>
        <p:spPr>
          <a:xfrm>
            <a:off x="3628359" y="1146760"/>
            <a:ext cx="8219393" cy="3904212"/>
          </a:xfrm>
          <a:prstGeom prst="rect">
            <a:avLst/>
          </a:prstGeom>
        </p:spPr>
      </p:pic>
    </p:spTree>
    <p:extLst>
      <p:ext uri="{BB962C8B-B14F-4D97-AF65-F5344CB8AC3E}">
        <p14:creationId xmlns:p14="http://schemas.microsoft.com/office/powerpoint/2010/main" val="55746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249156" y="2080118"/>
            <a:ext cx="3610430" cy="2308324"/>
          </a:xfrm>
          <a:prstGeom prst="rect">
            <a:avLst/>
          </a:prstGeom>
          <a:noFill/>
        </p:spPr>
        <p:txBody>
          <a:bodyPr wrap="square" rtlCol="0">
            <a:spAutoFit/>
          </a:bodyPr>
          <a:lstStyle/>
          <a:p>
            <a:pPr algn="ctr"/>
            <a:r>
              <a:rPr lang="en-IN" sz="3600" b="1" dirty="0"/>
              <a:t>Sponsor</a:t>
            </a:r>
          </a:p>
          <a:p>
            <a:pPr algn="ctr"/>
            <a:r>
              <a:rPr lang="en-IN" sz="3600" b="1" dirty="0"/>
              <a:t>Application</a:t>
            </a:r>
          </a:p>
          <a:p>
            <a:pPr algn="ctr"/>
            <a:r>
              <a:rPr lang="en-IN" sz="3600" b="1" dirty="0"/>
              <a:t>Dashboard to accept or reject</a:t>
            </a:r>
          </a:p>
        </p:txBody>
      </p:sp>
      <p:pic>
        <p:nvPicPr>
          <p:cNvPr id="3" name="Picture 2">
            <a:extLst>
              <a:ext uri="{FF2B5EF4-FFF2-40B4-BE49-F238E27FC236}">
                <a16:creationId xmlns:a16="http://schemas.microsoft.com/office/drawing/2014/main" id="{28013926-E7FC-CA09-2D25-0257C5A2BBB4}"/>
              </a:ext>
            </a:extLst>
          </p:cNvPr>
          <p:cNvPicPr>
            <a:picLocks noChangeAspect="1"/>
          </p:cNvPicPr>
          <p:nvPr/>
        </p:nvPicPr>
        <p:blipFill>
          <a:blip r:embed="rId2"/>
          <a:stretch>
            <a:fillRect/>
          </a:stretch>
        </p:blipFill>
        <p:spPr>
          <a:xfrm>
            <a:off x="3859586" y="1402479"/>
            <a:ext cx="7860701" cy="3663603"/>
          </a:xfrm>
          <a:prstGeom prst="rect">
            <a:avLst/>
          </a:prstGeom>
        </p:spPr>
      </p:pic>
    </p:spTree>
    <p:extLst>
      <p:ext uri="{BB962C8B-B14F-4D97-AF65-F5344CB8AC3E}">
        <p14:creationId xmlns:p14="http://schemas.microsoft.com/office/powerpoint/2010/main" val="277256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249156" y="2080118"/>
            <a:ext cx="3610430" cy="1754326"/>
          </a:xfrm>
          <a:prstGeom prst="rect">
            <a:avLst/>
          </a:prstGeom>
          <a:noFill/>
        </p:spPr>
        <p:txBody>
          <a:bodyPr wrap="square" rtlCol="0">
            <a:spAutoFit/>
          </a:bodyPr>
          <a:lstStyle/>
          <a:p>
            <a:pPr algn="ctr"/>
            <a:r>
              <a:rPr lang="en-IN" sz="3600" b="1" dirty="0"/>
              <a:t>Sponsor</a:t>
            </a:r>
          </a:p>
          <a:p>
            <a:pPr algn="ctr"/>
            <a:r>
              <a:rPr lang="en-IN" sz="3600" b="1" dirty="0"/>
              <a:t>Can add new </a:t>
            </a:r>
            <a:r>
              <a:rPr lang="en-IN" sz="3600" b="1" dirty="0" err="1"/>
              <a:t>sponsership</a:t>
            </a:r>
            <a:endParaRPr lang="en-IN" sz="3600" b="1" dirty="0"/>
          </a:p>
        </p:txBody>
      </p:sp>
      <p:pic>
        <p:nvPicPr>
          <p:cNvPr id="4" name="Picture 3">
            <a:extLst>
              <a:ext uri="{FF2B5EF4-FFF2-40B4-BE49-F238E27FC236}">
                <a16:creationId xmlns:a16="http://schemas.microsoft.com/office/drawing/2014/main" id="{69B1D5D2-6FF4-9C34-EDD5-C18CA170F223}"/>
              </a:ext>
            </a:extLst>
          </p:cNvPr>
          <p:cNvPicPr>
            <a:picLocks noChangeAspect="1"/>
          </p:cNvPicPr>
          <p:nvPr/>
        </p:nvPicPr>
        <p:blipFill>
          <a:blip r:embed="rId2"/>
          <a:stretch>
            <a:fillRect/>
          </a:stretch>
        </p:blipFill>
        <p:spPr>
          <a:xfrm>
            <a:off x="4387543" y="353980"/>
            <a:ext cx="7341450" cy="3452276"/>
          </a:xfrm>
          <a:prstGeom prst="rect">
            <a:avLst/>
          </a:prstGeom>
        </p:spPr>
      </p:pic>
      <p:pic>
        <p:nvPicPr>
          <p:cNvPr id="6" name="Picture 5">
            <a:extLst>
              <a:ext uri="{FF2B5EF4-FFF2-40B4-BE49-F238E27FC236}">
                <a16:creationId xmlns:a16="http://schemas.microsoft.com/office/drawing/2014/main" id="{BDEC2B71-32B2-7BB3-B653-277FBB77E962}"/>
              </a:ext>
            </a:extLst>
          </p:cNvPr>
          <p:cNvPicPr>
            <a:picLocks noChangeAspect="1"/>
          </p:cNvPicPr>
          <p:nvPr/>
        </p:nvPicPr>
        <p:blipFill>
          <a:blip r:embed="rId3"/>
          <a:stretch>
            <a:fillRect/>
          </a:stretch>
        </p:blipFill>
        <p:spPr>
          <a:xfrm>
            <a:off x="4387543" y="2741646"/>
            <a:ext cx="7341450" cy="3468952"/>
          </a:xfrm>
          <a:prstGeom prst="rect">
            <a:avLst/>
          </a:prstGeom>
        </p:spPr>
      </p:pic>
    </p:spTree>
    <p:extLst>
      <p:ext uri="{BB962C8B-B14F-4D97-AF65-F5344CB8AC3E}">
        <p14:creationId xmlns:p14="http://schemas.microsoft.com/office/powerpoint/2010/main" val="41458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Purpose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b="0" i="0" dirty="0">
                <a:effectLst/>
                <a:latin typeface="-apple-system"/>
              </a:rPr>
              <a:t>With the problems and limitations associated with manual scholarship management procedures as witnessed in most today, complied with the problems associated with the existing application programs even much more in the presence of serious technological advances aimed at improving information system. This is activities aimed at shedding light upon the need for improvement in accounting activities and the means of achieving its efficiency, effectiveness, reliability and success promising future through computer intervention. Scholarship Management identifies a particular set of technological solutions for the development and the distribution of financial services, which rely upon the open architecture of the Internet. With the implementation of an Scholarship Management system, the Offices maintain a direct relationship with the end users via the web and are able to provide a personal characterization to the interface, by offering additional customized services.</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12/8/2022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793630"/>
            <a:ext cx="9779183" cy="912933"/>
          </a:xfrm>
        </p:spPr>
        <p:txBody>
          <a:bodyPr/>
          <a:lstStyle/>
          <a:p>
            <a:r>
              <a:rPr lang="en-US" dirty="0"/>
              <a:t>Tech Stack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fontScale="77500" lnSpcReduction="20000"/>
          </a:bodyPr>
          <a:lstStyle/>
          <a:p>
            <a:pPr marL="457200" indent="-457200">
              <a:buFont typeface="Arial" panose="020B0604020202020204" pitchFamily="34" charset="0"/>
              <a:buChar char="•"/>
            </a:pPr>
            <a:r>
              <a:rPr lang="en-US" b="0" i="0" dirty="0">
                <a:solidFill>
                  <a:srgbClr val="242424"/>
                </a:solidFill>
                <a:effectLst/>
                <a:latin typeface="-apple-system"/>
              </a:rPr>
              <a:t>UI -</a:t>
            </a:r>
          </a:p>
          <a:p>
            <a:pPr marL="914400" lvl="1" indent="-457200">
              <a:buFont typeface="Arial" panose="020B0604020202020204" pitchFamily="34" charset="0"/>
              <a:buChar char="•"/>
            </a:pPr>
            <a:r>
              <a:rPr lang="en-US" b="0" i="0" dirty="0" err="1">
                <a:solidFill>
                  <a:srgbClr val="242424"/>
                </a:solidFill>
                <a:effectLst/>
                <a:latin typeface="-apple-system"/>
              </a:rPr>
              <a:t>NextJS</a:t>
            </a:r>
            <a:endParaRPr lang="en-US" b="0" i="0" dirty="0">
              <a:solidFill>
                <a:srgbClr val="242424"/>
              </a:solidFill>
              <a:effectLst/>
              <a:latin typeface="-apple-system"/>
            </a:endParaRPr>
          </a:p>
          <a:p>
            <a:pPr marL="914400" lvl="1" indent="-457200">
              <a:buFont typeface="Arial" panose="020B0604020202020204" pitchFamily="34" charset="0"/>
              <a:buChar char="•"/>
            </a:pPr>
            <a:r>
              <a:rPr lang="en-US" b="0" i="0" dirty="0">
                <a:solidFill>
                  <a:srgbClr val="242424"/>
                </a:solidFill>
                <a:effectLst/>
                <a:latin typeface="-apple-system"/>
              </a:rPr>
              <a:t>SCSS</a:t>
            </a:r>
          </a:p>
          <a:p>
            <a:pPr marL="457200" indent="-457200">
              <a:buFont typeface="Arial" panose="020B0604020202020204" pitchFamily="34" charset="0"/>
              <a:buChar char="•"/>
            </a:pPr>
            <a:r>
              <a:rPr lang="en-US" b="0" i="0" dirty="0">
                <a:solidFill>
                  <a:srgbClr val="242424"/>
                </a:solidFill>
                <a:effectLst/>
                <a:latin typeface="-apple-system"/>
              </a:rPr>
              <a:t>Backend -</a:t>
            </a:r>
          </a:p>
          <a:p>
            <a:pPr marL="914400" lvl="1" indent="-457200">
              <a:buFont typeface="Arial" panose="020B0604020202020204" pitchFamily="34" charset="0"/>
              <a:buChar char="•"/>
            </a:pPr>
            <a:r>
              <a:rPr lang="en-US" b="0" i="0" dirty="0">
                <a:solidFill>
                  <a:srgbClr val="242424"/>
                </a:solidFill>
                <a:effectLst/>
                <a:latin typeface="-apple-system"/>
              </a:rPr>
              <a:t>Express</a:t>
            </a:r>
          </a:p>
          <a:p>
            <a:pPr marL="914400" lvl="1" indent="-457200">
              <a:buFont typeface="Arial" panose="020B0604020202020204" pitchFamily="34" charset="0"/>
              <a:buChar char="•"/>
            </a:pPr>
            <a:r>
              <a:rPr lang="en-US" b="0" i="0" dirty="0">
                <a:solidFill>
                  <a:srgbClr val="242424"/>
                </a:solidFill>
                <a:effectLst/>
                <a:latin typeface="-apple-system"/>
              </a:rPr>
              <a:t>Node</a:t>
            </a:r>
          </a:p>
          <a:p>
            <a:pPr marL="457200" indent="-457200">
              <a:buFont typeface="Arial" panose="020B0604020202020204" pitchFamily="34" charset="0"/>
              <a:buChar char="•"/>
            </a:pPr>
            <a:r>
              <a:rPr lang="en-US" b="0" i="0" dirty="0">
                <a:solidFill>
                  <a:srgbClr val="242424"/>
                </a:solidFill>
                <a:effectLst/>
                <a:latin typeface="-apple-system"/>
              </a:rPr>
              <a:t>DB - MongoDB</a:t>
            </a:r>
          </a:p>
          <a:p>
            <a:pPr marL="457200" indent="-457200">
              <a:buFont typeface="Arial" panose="020B0604020202020204" pitchFamily="34" charset="0"/>
              <a:buChar char="•"/>
            </a:pPr>
            <a:r>
              <a:rPr lang="en-US" b="0" i="0" dirty="0">
                <a:solidFill>
                  <a:srgbClr val="242424"/>
                </a:solidFill>
                <a:effectLst/>
                <a:latin typeface="-apple-system"/>
              </a:rPr>
              <a:t>Authentication -</a:t>
            </a:r>
          </a:p>
          <a:p>
            <a:pPr marL="914400" lvl="1" indent="-457200">
              <a:buFont typeface="Arial" panose="020B0604020202020204" pitchFamily="34" charset="0"/>
              <a:buChar char="•"/>
            </a:pPr>
            <a:r>
              <a:rPr lang="en-US" b="0" i="0" dirty="0" err="1">
                <a:solidFill>
                  <a:srgbClr val="242424"/>
                </a:solidFill>
                <a:effectLst/>
                <a:latin typeface="-apple-system"/>
              </a:rPr>
              <a:t>NextAuth</a:t>
            </a:r>
            <a:endParaRPr lang="en-US" b="0" i="0" dirty="0">
              <a:solidFill>
                <a:srgbClr val="242424"/>
              </a:solidFill>
              <a:effectLst/>
              <a:latin typeface="-apple-system"/>
            </a:endParaRPr>
          </a:p>
          <a:p>
            <a:pPr marL="914400" lvl="1" indent="-457200">
              <a:buFont typeface="Arial" panose="020B0604020202020204" pitchFamily="34" charset="0"/>
              <a:buChar char="•"/>
            </a:pPr>
            <a:r>
              <a:rPr lang="en-US" dirty="0"/>
              <a:t>Session Storage</a:t>
            </a:r>
          </a:p>
          <a:p>
            <a:pPr marL="914400" lvl="1" indent="-457200">
              <a:buFont typeface="Arial" panose="020B0604020202020204" pitchFamily="34" charset="0"/>
              <a:buChar char="•"/>
            </a:pPr>
            <a:r>
              <a:rPr lang="en-US" dirty="0"/>
              <a:t>JWT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12/8/2022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Team Contribution</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097902" y="2122554"/>
            <a:ext cx="2281237" cy="347662"/>
          </a:xfrm>
        </p:spPr>
        <p:txBody>
          <a:bodyPr/>
          <a:lstStyle/>
          <a:p>
            <a:r>
              <a:rPr lang="en-US" dirty="0" err="1"/>
              <a:t>Souvik</a:t>
            </a:r>
            <a:r>
              <a:rPr lang="en-US" dirty="0"/>
              <a:t> </a:t>
            </a:r>
            <a:r>
              <a:rPr lang="en-US" dirty="0" err="1"/>
              <a:t>Dinda</a:t>
            </a:r>
            <a:endParaRPr lang="en-US" dirty="0"/>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464647"/>
            <a:ext cx="2672937" cy="347662"/>
          </a:xfrm>
        </p:spPr>
        <p:txBody>
          <a:bodyPr/>
          <a:lstStyle/>
          <a:p>
            <a:r>
              <a:rPr lang="en-US" dirty="0"/>
              <a:t>Authentication</a:t>
            </a:r>
          </a:p>
          <a:p>
            <a:r>
              <a:rPr lang="en-US" dirty="0"/>
              <a:t>Email Validation</a:t>
            </a:r>
          </a:p>
          <a:p>
            <a:r>
              <a:rPr lang="en-US" dirty="0"/>
              <a:t>Scholarship Application Submission</a:t>
            </a:r>
          </a:p>
          <a:p>
            <a:r>
              <a:rPr lang="en-US" dirty="0"/>
              <a:t>Rest API – login data, student and sponsor profiling</a:t>
            </a:r>
          </a:p>
          <a:p>
            <a:endParaRPr lang="en-US" dirty="0"/>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5" y="2160051"/>
            <a:ext cx="2281237" cy="347662"/>
          </a:xfrm>
        </p:spPr>
        <p:txBody>
          <a:bodyPr/>
          <a:lstStyle/>
          <a:p>
            <a:r>
              <a:rPr lang="en-US" dirty="0" err="1"/>
              <a:t>Ritvik</a:t>
            </a:r>
            <a:r>
              <a:rPr lang="en-US" dirty="0"/>
              <a:t> Saxena</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4" y="2528659"/>
            <a:ext cx="2454341" cy="1103062"/>
          </a:xfrm>
        </p:spPr>
        <p:txBody>
          <a:bodyPr/>
          <a:lstStyle/>
          <a:p>
            <a:r>
              <a:rPr lang="en-US" dirty="0"/>
              <a:t>UI/UX Design for website</a:t>
            </a:r>
          </a:p>
          <a:p>
            <a:r>
              <a:rPr lang="en-US" dirty="0"/>
              <a:t>Scholarship Page</a:t>
            </a:r>
          </a:p>
          <a:p>
            <a:r>
              <a:rPr lang="en-US" dirty="0"/>
              <a:t>Student Application</a:t>
            </a:r>
          </a:p>
          <a:p>
            <a:r>
              <a:rPr lang="en-US" dirty="0"/>
              <a:t>Application APIs</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750429" y="467696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0" y="4552643"/>
            <a:ext cx="2281237" cy="347662"/>
          </a:xfrm>
        </p:spPr>
        <p:txBody>
          <a:bodyPr/>
          <a:lstStyle/>
          <a:p>
            <a:r>
              <a:rPr lang="en-US" dirty="0"/>
              <a:t>Riya Patil</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971503"/>
            <a:ext cx="2281237" cy="1025501"/>
          </a:xfrm>
        </p:spPr>
        <p:txBody>
          <a:bodyPr/>
          <a:lstStyle/>
          <a:p>
            <a:r>
              <a:rPr lang="en-US" dirty="0"/>
              <a:t>Scholarship Approval/Denial</a:t>
            </a:r>
          </a:p>
          <a:p>
            <a:r>
              <a:rPr lang="en-US" dirty="0"/>
              <a:t>Scholarship Dashboard</a:t>
            </a:r>
          </a:p>
          <a:p>
            <a:r>
              <a:rPr lang="en-US" dirty="0"/>
              <a:t>Scholarship APIs</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5" y="4544975"/>
            <a:ext cx="2281237" cy="347662"/>
          </a:xfrm>
        </p:spPr>
        <p:txBody>
          <a:bodyPr/>
          <a:lstStyle/>
          <a:p>
            <a:r>
              <a:rPr lang="en-US" dirty="0"/>
              <a:t>Vinay Kumar</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5" y="4921602"/>
            <a:ext cx="2454340" cy="1273333"/>
          </a:xfrm>
        </p:spPr>
        <p:txBody>
          <a:bodyPr/>
          <a:lstStyle/>
          <a:p>
            <a:r>
              <a:rPr lang="en-US" dirty="0"/>
              <a:t>UI/UX Design for website</a:t>
            </a:r>
          </a:p>
          <a:p>
            <a:r>
              <a:rPr lang="en-US" dirty="0"/>
              <a:t>Student &amp; Sponsor Dashboard</a:t>
            </a:r>
          </a:p>
          <a:p>
            <a:r>
              <a:rPr lang="en-US" dirty="0"/>
              <a:t>Contact Validation</a:t>
            </a:r>
          </a:p>
          <a:p>
            <a:r>
              <a:rPr lang="en-US" dirty="0"/>
              <a:t>Registration form</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4</a:t>
            </a:fld>
            <a:endParaRPr lang="en-US" dirty="0"/>
          </a:p>
        </p:txBody>
      </p:sp>
      <p:pic>
        <p:nvPicPr>
          <p:cNvPr id="7" name="Picture 6" descr="A person with a beard and glasses&#10;&#10;Description automatically generated with low confidence">
            <a:extLst>
              <a:ext uri="{FF2B5EF4-FFF2-40B4-BE49-F238E27FC236}">
                <a16:creationId xmlns:a16="http://schemas.microsoft.com/office/drawing/2014/main" id="{FC540D28-7386-083D-C1F3-39661B8216F5}"/>
              </a:ext>
            </a:extLst>
          </p:cNvPr>
          <p:cNvPicPr>
            <a:picLocks noChangeAspect="1"/>
          </p:cNvPicPr>
          <p:nvPr/>
        </p:nvPicPr>
        <p:blipFill>
          <a:blip r:embed="rId3"/>
          <a:stretch>
            <a:fillRect/>
          </a:stretch>
        </p:blipFill>
        <p:spPr>
          <a:xfrm>
            <a:off x="5459333" y="2171144"/>
            <a:ext cx="1273334" cy="1273334"/>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A04E4AA2-85FB-C5F3-222C-D1CE9CC09901}"/>
              </a:ext>
            </a:extLst>
          </p:cNvPr>
          <p:cNvPicPr>
            <a:picLocks noChangeAspect="1"/>
          </p:cNvPicPr>
          <p:nvPr/>
        </p:nvPicPr>
        <p:blipFill>
          <a:blip r:embed="rId4"/>
          <a:stretch>
            <a:fillRect/>
          </a:stretch>
        </p:blipFill>
        <p:spPr>
          <a:xfrm>
            <a:off x="653047" y="4552643"/>
            <a:ext cx="1325562" cy="1325562"/>
          </a:xfrm>
          <a:prstGeom prst="rect">
            <a:avLst/>
          </a:prstGeom>
        </p:spPr>
      </p:pic>
      <p:pic>
        <p:nvPicPr>
          <p:cNvPr id="11" name="Picture 10" descr="A picture containing person, person, shirt, purple&#10;&#10;Description automatically generated">
            <a:extLst>
              <a:ext uri="{FF2B5EF4-FFF2-40B4-BE49-F238E27FC236}">
                <a16:creationId xmlns:a16="http://schemas.microsoft.com/office/drawing/2014/main" id="{F4865905-0AF3-8571-04B8-63034361AC3E}"/>
              </a:ext>
            </a:extLst>
          </p:cNvPr>
          <p:cNvPicPr>
            <a:picLocks noChangeAspect="1"/>
          </p:cNvPicPr>
          <p:nvPr/>
        </p:nvPicPr>
        <p:blipFill>
          <a:blip r:embed="rId5"/>
          <a:stretch>
            <a:fillRect/>
          </a:stretch>
        </p:blipFill>
        <p:spPr>
          <a:xfrm>
            <a:off x="585890" y="2208122"/>
            <a:ext cx="1350922" cy="1236356"/>
          </a:xfrm>
          <a:prstGeom prst="rect">
            <a:avLst/>
          </a:prstGeom>
        </p:spPr>
      </p:pic>
      <p:pic>
        <p:nvPicPr>
          <p:cNvPr id="13" name="Picture 12" descr="A person in a suit and tie&#10;&#10;Description automatically generated with medium confidence">
            <a:extLst>
              <a:ext uri="{FF2B5EF4-FFF2-40B4-BE49-F238E27FC236}">
                <a16:creationId xmlns:a16="http://schemas.microsoft.com/office/drawing/2014/main" id="{B0A9F914-39DC-0C99-11A9-7904D1BD3FBB}"/>
              </a:ext>
            </a:extLst>
          </p:cNvPr>
          <p:cNvPicPr>
            <a:picLocks noChangeAspect="1"/>
          </p:cNvPicPr>
          <p:nvPr/>
        </p:nvPicPr>
        <p:blipFill>
          <a:blip r:embed="rId6"/>
          <a:stretch>
            <a:fillRect/>
          </a:stretch>
        </p:blipFill>
        <p:spPr>
          <a:xfrm>
            <a:off x="5409171" y="4552643"/>
            <a:ext cx="1323496" cy="1273334"/>
          </a:xfrm>
          <a:prstGeom prst="rect">
            <a:avLst/>
          </a:prstGeom>
        </p:spPr>
      </p:pic>
    </p:spTree>
    <p:extLst>
      <p:ext uri="{BB962C8B-B14F-4D97-AF65-F5344CB8AC3E}">
        <p14:creationId xmlns:p14="http://schemas.microsoft.com/office/powerpoint/2010/main" val="333569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2FC7CFBD-3DBF-E7D0-4079-81D80A374920}"/>
              </a:ext>
            </a:extLst>
          </p:cNvPr>
          <p:cNvSpPr>
            <a:spLocks noGrp="1"/>
          </p:cNvSpPr>
          <p:nvPr>
            <p:ph type="sldNum" sz="quarter" idx="4294967295"/>
          </p:nvPr>
        </p:nvSpPr>
        <p:spPr>
          <a:xfrm>
            <a:off x="11025188" y="6356350"/>
            <a:ext cx="1166812" cy="365125"/>
          </a:xfrm>
        </p:spPr>
        <p:txBody>
          <a:bodyPr/>
          <a:lstStyle/>
          <a:p>
            <a:fld id="{294A09A9-5501-47C1-A89A-A340965A2BE2}" type="slidenum">
              <a:rPr lang="en-US" smtClean="0"/>
              <a:pPr/>
              <a:t>5</a:t>
            </a:fld>
            <a:endParaRPr lang="en-US" dirty="0"/>
          </a:p>
        </p:txBody>
      </p:sp>
      <p:pic>
        <p:nvPicPr>
          <p:cNvPr id="5" name="Picture 4">
            <a:extLst>
              <a:ext uri="{FF2B5EF4-FFF2-40B4-BE49-F238E27FC236}">
                <a16:creationId xmlns:a16="http://schemas.microsoft.com/office/drawing/2014/main" id="{2ED818C5-7710-C260-3D1B-2783AF960E65}"/>
              </a:ext>
            </a:extLst>
          </p:cNvPr>
          <p:cNvPicPr>
            <a:picLocks noChangeAspect="1"/>
          </p:cNvPicPr>
          <p:nvPr/>
        </p:nvPicPr>
        <p:blipFill>
          <a:blip r:embed="rId2"/>
          <a:stretch>
            <a:fillRect/>
          </a:stretch>
        </p:blipFill>
        <p:spPr>
          <a:xfrm>
            <a:off x="3173111" y="777755"/>
            <a:ext cx="9008133" cy="4315101"/>
          </a:xfrm>
          <a:prstGeom prst="rect">
            <a:avLst/>
          </a:prstGeom>
        </p:spPr>
      </p:pic>
      <p:pic>
        <p:nvPicPr>
          <p:cNvPr id="7" name="Picture 6">
            <a:extLst>
              <a:ext uri="{FF2B5EF4-FFF2-40B4-BE49-F238E27FC236}">
                <a16:creationId xmlns:a16="http://schemas.microsoft.com/office/drawing/2014/main" id="{77E9E49E-B651-C831-EB3A-226D7371DD13}"/>
              </a:ext>
            </a:extLst>
          </p:cNvPr>
          <p:cNvPicPr>
            <a:picLocks noChangeAspect="1"/>
          </p:cNvPicPr>
          <p:nvPr/>
        </p:nvPicPr>
        <p:blipFill>
          <a:blip r:embed="rId3"/>
          <a:stretch>
            <a:fillRect/>
          </a:stretch>
        </p:blipFill>
        <p:spPr>
          <a:xfrm>
            <a:off x="3183868" y="3816196"/>
            <a:ext cx="9008132" cy="3041804"/>
          </a:xfrm>
          <a:prstGeom prst="rect">
            <a:avLst/>
          </a:prstGeom>
        </p:spPr>
      </p:pic>
      <p:sp>
        <p:nvSpPr>
          <p:cNvPr id="10" name="TextBox 9">
            <a:extLst>
              <a:ext uri="{FF2B5EF4-FFF2-40B4-BE49-F238E27FC236}">
                <a16:creationId xmlns:a16="http://schemas.microsoft.com/office/drawing/2014/main" id="{4D5713A0-B19E-8B61-32FC-D2AF12DD7339}"/>
              </a:ext>
            </a:extLst>
          </p:cNvPr>
          <p:cNvSpPr txBox="1"/>
          <p:nvPr/>
        </p:nvSpPr>
        <p:spPr>
          <a:xfrm>
            <a:off x="243114" y="2828835"/>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28090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4B371-DF6F-15A7-5019-689513F64BC6}"/>
              </a:ext>
            </a:extLst>
          </p:cNvPr>
          <p:cNvPicPr>
            <a:picLocks noChangeAspect="1"/>
          </p:cNvPicPr>
          <p:nvPr/>
        </p:nvPicPr>
        <p:blipFill>
          <a:blip r:embed="rId2"/>
          <a:stretch>
            <a:fillRect/>
          </a:stretch>
        </p:blipFill>
        <p:spPr>
          <a:xfrm>
            <a:off x="4483100" y="3728352"/>
            <a:ext cx="6718300" cy="3053448"/>
          </a:xfrm>
          <a:prstGeom prst="rect">
            <a:avLst/>
          </a:prstGeom>
        </p:spPr>
      </p:pic>
      <p:pic>
        <p:nvPicPr>
          <p:cNvPr id="6" name="Picture 5">
            <a:extLst>
              <a:ext uri="{FF2B5EF4-FFF2-40B4-BE49-F238E27FC236}">
                <a16:creationId xmlns:a16="http://schemas.microsoft.com/office/drawing/2014/main" id="{FA47196F-F03B-5ED1-7FC8-66FB0FDAD3FF}"/>
              </a:ext>
            </a:extLst>
          </p:cNvPr>
          <p:cNvPicPr>
            <a:picLocks noChangeAspect="1"/>
          </p:cNvPicPr>
          <p:nvPr/>
        </p:nvPicPr>
        <p:blipFill>
          <a:blip r:embed="rId3"/>
          <a:stretch>
            <a:fillRect/>
          </a:stretch>
        </p:blipFill>
        <p:spPr>
          <a:xfrm>
            <a:off x="4294384" y="215901"/>
            <a:ext cx="6907016" cy="3283303"/>
          </a:xfrm>
          <a:prstGeom prst="rect">
            <a:avLst/>
          </a:prstGeom>
        </p:spPr>
      </p:pic>
      <p:sp>
        <p:nvSpPr>
          <p:cNvPr id="7" name="TextBox 6">
            <a:extLst>
              <a:ext uri="{FF2B5EF4-FFF2-40B4-BE49-F238E27FC236}">
                <a16:creationId xmlns:a16="http://schemas.microsoft.com/office/drawing/2014/main" id="{6EC9DA90-C761-F5D8-5206-83546C343972}"/>
              </a:ext>
            </a:extLst>
          </p:cNvPr>
          <p:cNvSpPr txBox="1"/>
          <p:nvPr/>
        </p:nvSpPr>
        <p:spPr>
          <a:xfrm>
            <a:off x="297543" y="2673531"/>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43123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85D171-18DD-92A2-4F49-13A81FE126E4}"/>
              </a:ext>
            </a:extLst>
          </p:cNvPr>
          <p:cNvPicPr>
            <a:picLocks noChangeAspect="1"/>
          </p:cNvPicPr>
          <p:nvPr/>
        </p:nvPicPr>
        <p:blipFill>
          <a:blip r:embed="rId2"/>
          <a:stretch>
            <a:fillRect/>
          </a:stretch>
        </p:blipFill>
        <p:spPr>
          <a:xfrm>
            <a:off x="4951867" y="3225800"/>
            <a:ext cx="7168437" cy="3416446"/>
          </a:xfrm>
          <a:prstGeom prst="rect">
            <a:avLst/>
          </a:prstGeom>
        </p:spPr>
      </p:pic>
      <p:pic>
        <p:nvPicPr>
          <p:cNvPr id="13" name="Picture 12">
            <a:extLst>
              <a:ext uri="{FF2B5EF4-FFF2-40B4-BE49-F238E27FC236}">
                <a16:creationId xmlns:a16="http://schemas.microsoft.com/office/drawing/2014/main" id="{6C2A1C86-7D3F-306D-B520-83E900592638}"/>
              </a:ext>
            </a:extLst>
          </p:cNvPr>
          <p:cNvPicPr>
            <a:picLocks noChangeAspect="1"/>
          </p:cNvPicPr>
          <p:nvPr/>
        </p:nvPicPr>
        <p:blipFill>
          <a:blip r:embed="rId3"/>
          <a:stretch>
            <a:fillRect/>
          </a:stretch>
        </p:blipFill>
        <p:spPr>
          <a:xfrm>
            <a:off x="4951867" y="285750"/>
            <a:ext cx="7186757" cy="3368201"/>
          </a:xfrm>
          <a:prstGeom prst="rect">
            <a:avLst/>
          </a:prstGeom>
        </p:spPr>
      </p:pic>
      <p:sp>
        <p:nvSpPr>
          <p:cNvPr id="16" name="TextBox 15">
            <a:extLst>
              <a:ext uri="{FF2B5EF4-FFF2-40B4-BE49-F238E27FC236}">
                <a16:creationId xmlns:a16="http://schemas.microsoft.com/office/drawing/2014/main" id="{2751A8BB-66C0-36D9-659D-02129D874B5B}"/>
              </a:ext>
            </a:extLst>
          </p:cNvPr>
          <p:cNvSpPr txBox="1"/>
          <p:nvPr/>
        </p:nvSpPr>
        <p:spPr>
          <a:xfrm>
            <a:off x="493485" y="2325189"/>
            <a:ext cx="2611120" cy="1200329"/>
          </a:xfrm>
          <a:prstGeom prst="rect">
            <a:avLst/>
          </a:prstGeom>
          <a:noFill/>
        </p:spPr>
        <p:txBody>
          <a:bodyPr wrap="square" rtlCol="0">
            <a:spAutoFit/>
          </a:bodyPr>
          <a:lstStyle/>
          <a:p>
            <a:pPr algn="ctr"/>
            <a:r>
              <a:rPr lang="en-IN" sz="3600" b="1" dirty="0"/>
              <a:t>Scholarship </a:t>
            </a:r>
          </a:p>
          <a:p>
            <a:pPr algn="ctr"/>
            <a:r>
              <a:rPr lang="en-IN" sz="3600" b="1" dirty="0"/>
              <a:t>Dashboard</a:t>
            </a:r>
          </a:p>
        </p:txBody>
      </p:sp>
    </p:spTree>
    <p:extLst>
      <p:ext uri="{BB962C8B-B14F-4D97-AF65-F5344CB8AC3E}">
        <p14:creationId xmlns:p14="http://schemas.microsoft.com/office/powerpoint/2010/main" val="15273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93486" y="2228671"/>
            <a:ext cx="2611120" cy="1200329"/>
          </a:xfrm>
          <a:prstGeom prst="rect">
            <a:avLst/>
          </a:prstGeom>
          <a:noFill/>
        </p:spPr>
        <p:txBody>
          <a:bodyPr wrap="square" rtlCol="0">
            <a:spAutoFit/>
          </a:bodyPr>
          <a:lstStyle/>
          <a:p>
            <a:pPr algn="ctr"/>
            <a:r>
              <a:rPr lang="en-IN" sz="3600" b="1" dirty="0"/>
              <a:t>Countries </a:t>
            </a:r>
          </a:p>
          <a:p>
            <a:pPr algn="ctr"/>
            <a:r>
              <a:rPr lang="en-IN" sz="3600" b="1" dirty="0"/>
              <a:t>Dashboard</a:t>
            </a:r>
          </a:p>
        </p:txBody>
      </p:sp>
      <p:pic>
        <p:nvPicPr>
          <p:cNvPr id="3" name="Picture 2">
            <a:extLst>
              <a:ext uri="{FF2B5EF4-FFF2-40B4-BE49-F238E27FC236}">
                <a16:creationId xmlns:a16="http://schemas.microsoft.com/office/drawing/2014/main" id="{0444C38F-7D6F-4BBD-A3A5-945F328D2655}"/>
              </a:ext>
            </a:extLst>
          </p:cNvPr>
          <p:cNvPicPr>
            <a:picLocks noChangeAspect="1"/>
          </p:cNvPicPr>
          <p:nvPr/>
        </p:nvPicPr>
        <p:blipFill>
          <a:blip r:embed="rId2"/>
          <a:stretch>
            <a:fillRect/>
          </a:stretch>
        </p:blipFill>
        <p:spPr>
          <a:xfrm>
            <a:off x="4928078" y="3010165"/>
            <a:ext cx="6890692" cy="3263819"/>
          </a:xfrm>
          <a:prstGeom prst="rect">
            <a:avLst/>
          </a:prstGeom>
        </p:spPr>
      </p:pic>
      <p:pic>
        <p:nvPicPr>
          <p:cNvPr id="5" name="Picture 4">
            <a:extLst>
              <a:ext uri="{FF2B5EF4-FFF2-40B4-BE49-F238E27FC236}">
                <a16:creationId xmlns:a16="http://schemas.microsoft.com/office/drawing/2014/main" id="{86598915-DB18-4A91-E7BD-D7C49FD68D36}"/>
              </a:ext>
            </a:extLst>
          </p:cNvPr>
          <p:cNvPicPr>
            <a:picLocks noChangeAspect="1"/>
          </p:cNvPicPr>
          <p:nvPr/>
        </p:nvPicPr>
        <p:blipFill>
          <a:blip r:embed="rId3"/>
          <a:stretch>
            <a:fillRect/>
          </a:stretch>
        </p:blipFill>
        <p:spPr>
          <a:xfrm>
            <a:off x="4876485" y="448549"/>
            <a:ext cx="6993878" cy="2980451"/>
          </a:xfrm>
          <a:prstGeom prst="rect">
            <a:avLst/>
          </a:prstGeom>
        </p:spPr>
      </p:pic>
    </p:spTree>
    <p:extLst>
      <p:ext uri="{BB962C8B-B14F-4D97-AF65-F5344CB8AC3E}">
        <p14:creationId xmlns:p14="http://schemas.microsoft.com/office/powerpoint/2010/main" val="29270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Degree </a:t>
            </a:r>
          </a:p>
          <a:p>
            <a:pPr algn="ctr"/>
            <a:r>
              <a:rPr lang="en-IN" sz="3600" b="1" dirty="0"/>
              <a:t>Dashboard</a:t>
            </a:r>
          </a:p>
        </p:txBody>
      </p:sp>
      <p:pic>
        <p:nvPicPr>
          <p:cNvPr id="7" name="Picture 6">
            <a:extLst>
              <a:ext uri="{FF2B5EF4-FFF2-40B4-BE49-F238E27FC236}">
                <a16:creationId xmlns:a16="http://schemas.microsoft.com/office/drawing/2014/main" id="{244F49B4-248A-ABCE-8ACC-7376E5C72BCF}"/>
              </a:ext>
            </a:extLst>
          </p:cNvPr>
          <p:cNvPicPr>
            <a:picLocks noChangeAspect="1"/>
          </p:cNvPicPr>
          <p:nvPr/>
        </p:nvPicPr>
        <p:blipFill>
          <a:blip r:embed="rId2"/>
          <a:stretch>
            <a:fillRect/>
          </a:stretch>
        </p:blipFill>
        <p:spPr>
          <a:xfrm>
            <a:off x="4796660" y="3168050"/>
            <a:ext cx="6988939" cy="3167431"/>
          </a:xfrm>
          <a:prstGeom prst="rect">
            <a:avLst/>
          </a:prstGeom>
        </p:spPr>
      </p:pic>
      <p:pic>
        <p:nvPicPr>
          <p:cNvPr id="4" name="Picture 3">
            <a:extLst>
              <a:ext uri="{FF2B5EF4-FFF2-40B4-BE49-F238E27FC236}">
                <a16:creationId xmlns:a16="http://schemas.microsoft.com/office/drawing/2014/main" id="{B6CD25FA-D596-9A8D-B8DD-4F3917BB9C47}"/>
              </a:ext>
            </a:extLst>
          </p:cNvPr>
          <p:cNvPicPr>
            <a:picLocks noChangeAspect="1"/>
          </p:cNvPicPr>
          <p:nvPr/>
        </p:nvPicPr>
        <p:blipFill>
          <a:blip r:embed="rId3"/>
          <a:stretch>
            <a:fillRect/>
          </a:stretch>
        </p:blipFill>
        <p:spPr>
          <a:xfrm>
            <a:off x="4796661" y="356456"/>
            <a:ext cx="6988939" cy="3243811"/>
          </a:xfrm>
          <a:prstGeom prst="rect">
            <a:avLst/>
          </a:prstGeom>
        </p:spPr>
      </p:pic>
    </p:spTree>
    <p:extLst>
      <p:ext uri="{BB962C8B-B14F-4D97-AF65-F5344CB8AC3E}">
        <p14:creationId xmlns:p14="http://schemas.microsoft.com/office/powerpoint/2010/main" val="83517047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{5C91B6B0-4332-45ED-918D-230A5F300F27}tf45331398_win32</Template>
  <TotalTime>107</TotalTime>
  <Words>299</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-apple-system</vt:lpstr>
      <vt:lpstr>Arial</vt:lpstr>
      <vt:lpstr>Calibri</vt:lpstr>
      <vt:lpstr>Tenorite</vt:lpstr>
      <vt:lpstr>Office Theme</vt:lpstr>
      <vt:lpstr>OneStopScholar</vt:lpstr>
      <vt:lpstr>Purpose</vt:lpstr>
      <vt:lpstr>Tech Stack</vt:lpstr>
      <vt:lpstr>Team 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OneStopScholar</dc:title>
  <dc:creator>Riya</dc:creator>
  <cp:lastModifiedBy>SOUVIK DINDA</cp:lastModifiedBy>
  <cp:revision>15</cp:revision>
  <dcterms:created xsi:type="dcterms:W3CDTF">2022-12-08T14:59:52Z</dcterms:created>
  <dcterms:modified xsi:type="dcterms:W3CDTF">2022-12-08T17:40:25Z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